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3"/>
    <p:sldMasterId id="2147483668" r:id="rId4"/>
    <p:sldMasterId id="2147483659" r:id="rId5"/>
    <p:sldMasterId id="2147483661" r:id="rId6"/>
    <p:sldMasterId id="2147483650" r:id="rId7"/>
    <p:sldMasterId id="2147483653" r:id="rId8"/>
  </p:sldMasterIdLst>
  <p:notesMasterIdLst>
    <p:notesMasterId r:id="rId24"/>
  </p:notesMasterIdLst>
  <p:handoutMasterIdLst>
    <p:handoutMasterId r:id="rId25"/>
  </p:handoutMasterIdLst>
  <p:sldIdLst>
    <p:sldId id="268" r:id="rId9"/>
    <p:sldId id="276" r:id="rId10"/>
    <p:sldId id="277" r:id="rId11"/>
    <p:sldId id="278" r:id="rId12"/>
    <p:sldId id="281" r:id="rId13"/>
    <p:sldId id="279" r:id="rId14"/>
    <p:sldId id="280" r:id="rId15"/>
    <p:sldId id="282" r:id="rId16"/>
    <p:sldId id="283" r:id="rId17"/>
    <p:sldId id="287" r:id="rId18"/>
    <p:sldId id="284" r:id="rId19"/>
    <p:sldId id="285" r:id="rId20"/>
    <p:sldId id="286" r:id="rId21"/>
    <p:sldId id="289" r:id="rId22"/>
    <p:sldId id="288" r:id="rId23"/>
  </p:sldIdLst>
  <p:sldSz cx="12192000" cy="6858000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3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6A6F80-EC09-4E5A-BFAC-F987A8F89FC1}" type="datetimeFigureOut">
              <a:rPr lang="es-CO"/>
              <a:pPr>
                <a:defRPr/>
              </a:pPr>
              <a:t>09/06/2017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s-CO"/>
              <a:t>CIAT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3B21125-70C4-41B3-A9B3-86F12A6C61FB}" type="slidenum">
              <a:rPr lang="es-CO"/>
              <a:pPr>
                <a:defRPr/>
              </a:pPr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83428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C8D3B1-18B8-45CF-AF58-D677259BD1FA}" type="datetimeFigureOut">
              <a:rPr lang="es-CO"/>
              <a:pPr>
                <a:defRPr/>
              </a:pPr>
              <a:t>09/06/2017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C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s-CO"/>
              <a:t>CIAT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73669B6-6276-4C15-871F-0A8B4327741A}" type="slidenum">
              <a:rPr lang="es-CO"/>
              <a:pPr>
                <a:defRPr/>
              </a:pPr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84828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31774">
              <a:defRPr/>
            </a:pPr>
            <a:r>
              <a:rPr lang="en-US" sz="2000" dirty="0"/>
              <a:t>forage/grazing land based crop-livestock systems represent 70% of  agricultural land use in the tropics</a:t>
            </a:r>
          </a:p>
          <a:p>
            <a:pPr marL="0" lvl="1" defTabSz="931774">
              <a:defRPr/>
            </a:pPr>
            <a:r>
              <a:rPr lang="en-US" sz="2000" dirty="0"/>
              <a:t>as feed, green manure, soil improvement, erosion control, and biodiversity;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5E8169-30DD-4E3D-88FE-E91A6C84000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648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n-US" smtClean="0"/>
              <a:t>CIAT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4B794BD-FED2-42CC-A9FC-DA77E5D0141B}" type="slidenum">
              <a:rPr lang="es-CO" altLang="en-US" smtClean="0"/>
              <a:pPr/>
              <a:t>3</a:t>
            </a:fld>
            <a:endParaRPr lang="es-CO" altLang="en-US" smtClean="0"/>
          </a:p>
        </p:txBody>
      </p:sp>
    </p:spTree>
    <p:extLst>
      <p:ext uri="{BB962C8B-B14F-4D97-AF65-F5344CB8AC3E}">
        <p14:creationId xmlns:p14="http://schemas.microsoft.com/office/powerpoint/2010/main" val="3901600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n-US" smtClean="0"/>
              <a:t>CIAT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4B794BD-FED2-42CC-A9FC-DA77E5D0141B}" type="slidenum">
              <a:rPr lang="es-CO" altLang="en-US" smtClean="0"/>
              <a:pPr/>
              <a:t>4</a:t>
            </a:fld>
            <a:endParaRPr lang="es-CO" altLang="en-US" smtClean="0"/>
          </a:p>
        </p:txBody>
      </p:sp>
    </p:spTree>
    <p:extLst>
      <p:ext uri="{BB962C8B-B14F-4D97-AF65-F5344CB8AC3E}">
        <p14:creationId xmlns:p14="http://schemas.microsoft.com/office/powerpoint/2010/main" val="572062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n-US" smtClean="0"/>
              <a:t>CIAT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4B794BD-FED2-42CC-A9FC-DA77E5D0141B}" type="slidenum">
              <a:rPr lang="es-CO" altLang="en-US" smtClean="0"/>
              <a:pPr/>
              <a:t>5</a:t>
            </a:fld>
            <a:endParaRPr lang="es-CO" altLang="en-US" smtClean="0"/>
          </a:p>
        </p:txBody>
      </p:sp>
    </p:spTree>
    <p:extLst>
      <p:ext uri="{BB962C8B-B14F-4D97-AF65-F5344CB8AC3E}">
        <p14:creationId xmlns:p14="http://schemas.microsoft.com/office/powerpoint/2010/main" val="2165601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n-US" smtClean="0"/>
              <a:t>CIAT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4B794BD-FED2-42CC-A9FC-DA77E5D0141B}" type="slidenum">
              <a:rPr lang="es-CO" altLang="en-US" smtClean="0"/>
              <a:pPr/>
              <a:t>7</a:t>
            </a:fld>
            <a:endParaRPr lang="es-CO" altLang="en-US" smtClean="0"/>
          </a:p>
        </p:txBody>
      </p:sp>
    </p:spTree>
    <p:extLst>
      <p:ext uri="{BB962C8B-B14F-4D97-AF65-F5344CB8AC3E}">
        <p14:creationId xmlns:p14="http://schemas.microsoft.com/office/powerpoint/2010/main" val="3095845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n-US" smtClean="0"/>
              <a:t>CIAT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4B794BD-FED2-42CC-A9FC-DA77E5D0141B}" type="slidenum">
              <a:rPr lang="es-CO" altLang="en-US" smtClean="0"/>
              <a:pPr/>
              <a:t>8</a:t>
            </a:fld>
            <a:endParaRPr lang="es-CO" altLang="en-US" smtClean="0"/>
          </a:p>
        </p:txBody>
      </p:sp>
    </p:spTree>
    <p:extLst>
      <p:ext uri="{BB962C8B-B14F-4D97-AF65-F5344CB8AC3E}">
        <p14:creationId xmlns:p14="http://schemas.microsoft.com/office/powerpoint/2010/main" val="2719733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CO" altLang="en-US" smtClean="0"/>
              <a:t>CIAT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4B794BD-FED2-42CC-A9FC-DA77E5D0141B}" type="slidenum">
              <a:rPr lang="es-CO" altLang="en-US" smtClean="0"/>
              <a:pPr/>
              <a:t>9</a:t>
            </a:fld>
            <a:endParaRPr lang="es-CO" altLang="en-US" smtClean="0"/>
          </a:p>
        </p:txBody>
      </p:sp>
    </p:spTree>
    <p:extLst>
      <p:ext uri="{BB962C8B-B14F-4D97-AF65-F5344CB8AC3E}">
        <p14:creationId xmlns:p14="http://schemas.microsoft.com/office/powerpoint/2010/main" val="2311752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21022" y="372643"/>
            <a:ext cx="8368046" cy="14200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buFontTx/>
              <a:buNone/>
              <a:defRPr sz="3500" b="1" i="0" baseline="0">
                <a:solidFill>
                  <a:srgbClr val="BB3A2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20688" y="1973767"/>
            <a:ext cx="3561765" cy="2796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0688" y="2304629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20688" y="2743782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2400" b="1" baseline="0">
                <a:solidFill>
                  <a:srgbClr val="BB3A26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20688" y="3237078"/>
            <a:ext cx="3561765" cy="2347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Tx/>
              <a:buNone/>
              <a:defRPr sz="12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800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21022" y="372643"/>
            <a:ext cx="8368046" cy="14200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buFontTx/>
              <a:buNone/>
              <a:defRPr sz="3500" b="1" i="0" baseline="0">
                <a:solidFill>
                  <a:srgbClr val="BB3A2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20688" y="1973767"/>
            <a:ext cx="3561765" cy="2796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0688" y="2304629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20688" y="2743782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2400" b="1" baseline="0">
                <a:solidFill>
                  <a:srgbClr val="BB3A26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20688" y="3237078"/>
            <a:ext cx="3561765" cy="2347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Tx/>
              <a:buNone/>
              <a:defRPr sz="12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541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21022" y="372643"/>
            <a:ext cx="8368046" cy="14200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buFontTx/>
              <a:buNone/>
              <a:defRPr sz="3500" b="1" i="0" baseline="0">
                <a:solidFill>
                  <a:srgbClr val="BB3A2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20688" y="1973767"/>
            <a:ext cx="3561765" cy="2796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0688" y="2304629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20688" y="2743782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2400" b="1" baseline="0">
                <a:solidFill>
                  <a:srgbClr val="BB3A26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20688" y="3237078"/>
            <a:ext cx="3561765" cy="2347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Tx/>
              <a:buNone/>
              <a:defRPr sz="12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651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21022" y="372643"/>
            <a:ext cx="8368046" cy="14200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buFontTx/>
              <a:buNone/>
              <a:defRPr sz="3500" b="1" i="0" baseline="0">
                <a:solidFill>
                  <a:srgbClr val="BB3A2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20688" y="1973767"/>
            <a:ext cx="3561765" cy="2796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420688" y="2304629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20688" y="2743782"/>
            <a:ext cx="3561765" cy="284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FontTx/>
              <a:buNone/>
              <a:defRPr sz="2400" b="1" baseline="0">
                <a:solidFill>
                  <a:srgbClr val="BB3A26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20688" y="3237078"/>
            <a:ext cx="3561765" cy="2347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Tx/>
              <a:buNone/>
              <a:defRPr sz="120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848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21021" y="372643"/>
            <a:ext cx="11153357" cy="94481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buFontTx/>
              <a:buNone/>
              <a:defRPr sz="3500" b="1" i="0" baseline="0">
                <a:solidFill>
                  <a:srgbClr val="BB3A2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20688" y="1665956"/>
            <a:ext cx="11153690" cy="404302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es-CO" sz="2400" dirty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FontTx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286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 rot="5400000">
            <a:off x="10453688" y="1017588"/>
            <a:ext cx="2011362" cy="512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9852819" y="3675857"/>
            <a:ext cx="3200400" cy="487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10839450" y="5734050"/>
            <a:ext cx="812800" cy="520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95107"/>
      </p:ext>
    </p:extLst>
  </p:cSld>
  <p:clrMapOvr>
    <a:masterClrMapping/>
  </p:clrMapOvr>
  <p:transition spd="slow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A9191-78F2-4653-ADEE-FE2E27266AB6}" type="datetimeFigureOut">
              <a:rPr lang="en-US"/>
              <a:pPr>
                <a:defRPr/>
              </a:pPr>
              <a:t>6/9/2017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4019B-BCED-4EF5-9D63-92A8A44217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5404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21021" y="372643"/>
            <a:ext cx="11153357" cy="94481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buFontTx/>
              <a:buNone/>
              <a:defRPr sz="3500" b="1" i="0" baseline="0">
                <a:solidFill>
                  <a:srgbClr val="BB3A26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199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  <p:sldLayoutId id="2147483677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hdl.handle.net/10568/81265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Placeholder 1"/>
          <p:cNvSpPr>
            <a:spLocks noGrp="1"/>
          </p:cNvSpPr>
          <p:nvPr>
            <p:ph type="body" sz="quarter" idx="10"/>
          </p:nvPr>
        </p:nvSpPr>
        <p:spPr bwMode="auto">
          <a:xfrm>
            <a:off x="420688" y="373063"/>
            <a:ext cx="8367712" cy="1419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dirty="0" smtClean="0"/>
              <a:t>Livestock and Environment – cluster 1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r>
              <a:rPr lang="en-US" altLang="en-US" sz="2400" dirty="0"/>
              <a:t>Assess the environmental sustainability and adaptability of livestock production technologies </a:t>
            </a:r>
          </a:p>
          <a:p>
            <a:pPr>
              <a:lnSpc>
                <a:spcPts val="3200"/>
              </a:lnSpc>
              <a:spcBef>
                <a:spcPts val="0"/>
              </a:spcBef>
            </a:pPr>
            <a:endParaRPr lang="en-US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20687" y="1993627"/>
            <a:ext cx="4602073" cy="460375"/>
          </a:xfrm>
        </p:spPr>
        <p:txBody>
          <a:bodyPr/>
          <a:lstStyle/>
          <a:p>
            <a:pPr>
              <a:defRPr/>
            </a:pPr>
            <a:r>
              <a:rPr lang="es-CO" dirty="0" smtClean="0"/>
              <a:t>6th June 2017, Nairobi, </a:t>
            </a:r>
            <a:r>
              <a:rPr lang="es-CO" dirty="0" err="1" smtClean="0"/>
              <a:t>Kenya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i="1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 of livestock on the </a:t>
            </a:r>
            <a:r>
              <a:rPr lang="en-US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</a:t>
            </a:r>
            <a:br>
              <a:rPr lang="en-US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400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quantification -</a:t>
            </a:r>
            <a:endParaRPr lang="en-US" sz="3400" i="1" dirty="0">
              <a:solidFill>
                <a:srgbClr val="92D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4110" y="1162050"/>
            <a:ext cx="11887200" cy="4572000"/>
          </a:xfrm>
        </p:spPr>
        <p:txBody>
          <a:bodyPr/>
          <a:lstStyle/>
          <a:p>
            <a:r>
              <a:rPr lang="en-US" b="1" dirty="0" smtClean="0"/>
              <a:t>ILRI</a:t>
            </a:r>
            <a:endParaRPr lang="en-US" sz="1800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 smtClean="0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30028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i="1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 of livestock on the </a:t>
            </a:r>
            <a:r>
              <a:rPr lang="en-US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</a:t>
            </a:r>
            <a:br>
              <a:rPr lang="en-US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400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quantification -</a:t>
            </a:r>
            <a:endParaRPr lang="en-US" sz="3400" i="1" dirty="0">
              <a:solidFill>
                <a:srgbClr val="92D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4110" y="1162050"/>
            <a:ext cx="11887200" cy="4572000"/>
          </a:xfrm>
        </p:spPr>
        <p:txBody>
          <a:bodyPr/>
          <a:lstStyle/>
          <a:p>
            <a:r>
              <a:rPr lang="en-US" b="1" dirty="0" smtClean="0"/>
              <a:t>East Africa</a:t>
            </a:r>
          </a:p>
          <a:p>
            <a:pPr lvl="1"/>
            <a:r>
              <a:rPr lang="en-US" i="1" dirty="0" smtClean="0"/>
              <a:t>Uganda pig VC</a:t>
            </a:r>
            <a:endParaRPr lang="en-US" dirty="0"/>
          </a:p>
          <a:p>
            <a:pPr lvl="2"/>
            <a:r>
              <a:rPr lang="en-US" sz="1800" dirty="0" smtClean="0"/>
              <a:t>Student to work on climate change adaptation as well as mitigation in the pig VC in Uganda (shared with activity 4.1.1)</a:t>
            </a:r>
          </a:p>
          <a:p>
            <a:pPr lvl="1"/>
            <a:r>
              <a:rPr lang="en-US" i="1" dirty="0" smtClean="0"/>
              <a:t>Tanzania dairy VC</a:t>
            </a:r>
            <a:endParaRPr lang="en-US" dirty="0" smtClean="0"/>
          </a:p>
          <a:p>
            <a:pPr lvl="2"/>
            <a:r>
              <a:rPr lang="en-US" sz="1800" dirty="0" smtClean="0"/>
              <a:t>Manuscript on agro-environmental trade-offs (nutrient balances, GHG) across smallholder livestock systems in Babati, Northern Tanzania in prep – journal submission expected in July</a:t>
            </a:r>
            <a:endParaRPr lang="en-US" sz="1800" dirty="0"/>
          </a:p>
          <a:p>
            <a:pPr lvl="2"/>
            <a:r>
              <a:rPr lang="en-US" sz="1800" dirty="0" smtClean="0"/>
              <a:t>Manuscript on “climate-smartness” of dairy VC development in Lushoto to be submitted in August</a:t>
            </a:r>
          </a:p>
          <a:p>
            <a:pPr lvl="2"/>
            <a:r>
              <a:rPr lang="en-US" sz="1800" dirty="0" err="1" smtClean="0"/>
              <a:t>Maziwa</a:t>
            </a:r>
            <a:r>
              <a:rPr lang="en-US" sz="1800" dirty="0" smtClean="0"/>
              <a:t> Zaidi policy forum, poster on rapid environmental ex-ante IA presented </a:t>
            </a:r>
            <a:r>
              <a:rPr lang="en-US" sz="1300" dirty="0" smtClean="0"/>
              <a:t>(</a:t>
            </a:r>
            <a:r>
              <a:rPr lang="en-US" sz="1300" u="sng" dirty="0">
                <a:hlinkClick r:id="rId2"/>
              </a:rPr>
              <a:t>http://hdl.handle.net/10568/81265</a:t>
            </a:r>
            <a:r>
              <a:rPr lang="en-US" sz="1300" dirty="0"/>
              <a:t> </a:t>
            </a:r>
            <a:r>
              <a:rPr lang="en-US" sz="1300" dirty="0" smtClean="0"/>
              <a:t>)</a:t>
            </a:r>
          </a:p>
          <a:p>
            <a:pPr lvl="1"/>
            <a:r>
              <a:rPr lang="en-US" i="1" dirty="0" smtClean="0"/>
              <a:t>Kenya dairy</a:t>
            </a:r>
          </a:p>
          <a:p>
            <a:pPr lvl="2"/>
            <a:r>
              <a:rPr lang="en-US" sz="1800" dirty="0" smtClean="0"/>
              <a:t>Student from ETH Zurich identified to lead a study in W Kenya in collaboration with Send a Cow to quantify land needs of various forage integration scenarios for dairy production</a:t>
            </a:r>
          </a:p>
          <a:p>
            <a:pPr lvl="1"/>
            <a:r>
              <a:rPr lang="en-US" i="1" dirty="0" smtClean="0"/>
              <a:t>Rwanda livestock</a:t>
            </a:r>
          </a:p>
          <a:p>
            <a:pPr lvl="2"/>
            <a:r>
              <a:rPr lang="en-US" sz="1800" dirty="0" smtClean="0"/>
              <a:t>Paper published (Agricultural Systems) on impacts of livestock policies on trade-offs between food availability and GHG emissions; associated CIAT blog post; article in WUR journal </a:t>
            </a:r>
            <a:r>
              <a:rPr lang="en-US" sz="1800" dirty="0"/>
              <a:t>Resource (</a:t>
            </a:r>
            <a:r>
              <a:rPr lang="en-US" sz="1300" u="sng" dirty="0"/>
              <a:t>https://resource.wur.nl/nl/wetenschap/show/Koe-project-in-Rwanda-loont-met-beter-veevoer-.htm</a:t>
            </a:r>
            <a:r>
              <a:rPr lang="en-US" sz="1800" dirty="0" smtClean="0"/>
              <a:t>)</a:t>
            </a:r>
          </a:p>
          <a:p>
            <a:pPr lvl="2"/>
            <a:r>
              <a:rPr lang="en-US" sz="1800" dirty="0" smtClean="0"/>
              <a:t>Working paper in prep on impacts and trade-offs of pasture </a:t>
            </a:r>
          </a:p>
          <a:p>
            <a:pPr marL="914400" lvl="2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intensification (led by RAB), finalization expected in July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 smtClean="0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0283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10229850" cy="4572000"/>
          </a:xfrm>
        </p:spPr>
        <p:txBody>
          <a:bodyPr/>
          <a:lstStyle/>
          <a:p>
            <a:r>
              <a:rPr lang="en-US" dirty="0" smtClean="0"/>
              <a:t>LAC</a:t>
            </a:r>
          </a:p>
          <a:p>
            <a:pPr lvl="1"/>
            <a:r>
              <a:rPr lang="en-US" sz="2000" dirty="0" smtClean="0"/>
              <a:t>Nicaragua case study to be refined with the new CLEANED-X tool; training and outreach planned for 4-8 September</a:t>
            </a:r>
          </a:p>
          <a:p>
            <a:r>
              <a:rPr lang="en-US" dirty="0" smtClean="0"/>
              <a:t>SEA</a:t>
            </a:r>
          </a:p>
          <a:p>
            <a:pPr lvl="1"/>
            <a:r>
              <a:rPr lang="en-US" sz="2000" dirty="0" smtClean="0"/>
              <a:t>Training in FarmDESIGN and household modeling in Phnom Penh, Cambodia – NARS planning studies on nutrient cycling</a:t>
            </a:r>
          </a:p>
          <a:p>
            <a:pPr lvl="1"/>
            <a:r>
              <a:rPr lang="en-US" sz="2000" dirty="0" smtClean="0"/>
              <a:t>CIAT Working Paper published on livestock intensification options and environmental impacts in the Central highlands of Vietnam</a:t>
            </a:r>
          </a:p>
          <a:p>
            <a:pPr lvl="1"/>
            <a:r>
              <a:rPr lang="en-US" sz="2000" dirty="0" smtClean="0"/>
              <a:t>Two students from ETH conducting their MSc theses in Cambodia and Laos respectively, quantifying nutrient cycling in different farming systems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 smtClean="0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/>
            <a:r>
              <a:rPr lang="en-US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 of livestock on the environment</a:t>
            </a:r>
            <a:br>
              <a:rPr lang="en-US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400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quantification -</a:t>
            </a:r>
            <a:endParaRPr lang="en-US" sz="3400" i="1" dirty="0">
              <a:solidFill>
                <a:srgbClr val="92D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71869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 smtClean="0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/>
            <a:r>
              <a:rPr lang="en-US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 of livestock on the environment</a:t>
            </a:r>
            <a:br>
              <a:rPr lang="en-US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400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quantification -</a:t>
            </a:r>
            <a:endParaRPr lang="en-US" sz="3400" i="1" dirty="0">
              <a:solidFill>
                <a:srgbClr val="92D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693738"/>
              </p:ext>
            </p:extLst>
          </p:nvPr>
        </p:nvGraphicFramePr>
        <p:xfrm>
          <a:off x="287628" y="1167023"/>
          <a:ext cx="11616743" cy="577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21667"/>
                <a:gridCol w="6795076"/>
              </a:tblGrid>
              <a:tr h="5467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3 journal papers (Tanzania, Rwanda, meta-analysis)</a:t>
                      </a:r>
                      <a:endParaRPr lang="en-US" sz="20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Tanzania papers to be submitted by July/August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Rwanda paper published in Agricultural Systems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Meta-analysis in prep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Working Papers (Vietnam and Nicaragua)</a:t>
                      </a:r>
                      <a:endParaRPr lang="en-US" sz="20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Vietnam WP published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Nicaragua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WP to be taken up again in June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Rwanda WP to be finalized by August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67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i="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1 MSc student report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Internship report ETH student W-Kenya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Cambodia and Laos to be finalized in August</a:t>
                      </a:r>
                    </a:p>
                  </a:txBody>
                  <a:tcPr marL="0" marR="0" marT="0" marB="0" anchor="ctr"/>
                </a:tc>
              </a:tr>
              <a:tr h="3027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conference presentations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Abstract submitted to Global Food Security conference </a:t>
                      </a:r>
                    </a:p>
                    <a:p>
                      <a:pPr marL="285750" marR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IPCC expert meeting</a:t>
                      </a:r>
                    </a:p>
                  </a:txBody>
                  <a:tcPr marL="0" marR="0" marT="0" marB="0" anchor="ctr"/>
                </a:tc>
              </a:tr>
              <a:tr h="8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policy/stakeholder outreach meeting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Contributiosn</a:t>
                      </a: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to </a:t>
                      </a:r>
                      <a:r>
                        <a:rPr lang="en-US" sz="20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Maziwa</a:t>
                      </a: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Zaidi policy forum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Stakeholder outreach meeting to be organized in Nicaragua in September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127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training workshops for multiple stakeholders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training workshop conducted in Cambodia in May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training workshop to be conducted in Nicaragua in September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450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Targeted communication products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To be drafted later in the year</a:t>
                      </a:r>
                    </a:p>
                  </a:txBody>
                  <a:tcPr marL="0" marR="0" marT="0" marB="0" anchor="ctr"/>
                </a:tc>
              </a:tr>
              <a:tr h="450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Project proposal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TBD 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6888" y="764214"/>
            <a:ext cx="10229850" cy="4572000"/>
          </a:xfrm>
        </p:spPr>
        <p:txBody>
          <a:bodyPr/>
          <a:lstStyle/>
          <a:p>
            <a:r>
              <a:rPr lang="en-US" dirty="0" smtClean="0"/>
              <a:t>Progress reporting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01767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 smtClean="0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/>
            <a:r>
              <a:rPr lang="en-US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 of livestock on the environment</a:t>
            </a:r>
            <a:br>
              <a:rPr lang="en-US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400" i="1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quantification -</a:t>
            </a:r>
            <a:endParaRPr lang="en-US" sz="3400" i="1" dirty="0">
              <a:solidFill>
                <a:srgbClr val="92D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262397"/>
              </p:ext>
            </p:extLst>
          </p:nvPr>
        </p:nvGraphicFramePr>
        <p:xfrm>
          <a:off x="326264" y="1143000"/>
          <a:ext cx="11616743" cy="577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21667"/>
                <a:gridCol w="6795076"/>
              </a:tblGrid>
              <a:tr h="5467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3 journal papers (Tanzania, Rwanda, meta-analysis)</a:t>
                      </a:r>
                      <a:endParaRPr lang="en-US" sz="20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Tanzania papers to be submitted by July/August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Rwanda paper published in Agricultural Systems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Meta-analysis in prep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Working Papers (Vietnam and Nicaragua)</a:t>
                      </a:r>
                      <a:endParaRPr lang="en-US" sz="20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Vietnam WP published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Nicaragua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WP to be taken up again in June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Rwanda WP to be finalized by August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5467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i="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1 MSc student report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Internship report ETH student W-Kenya</a:t>
                      </a:r>
                    </a:p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Cambodia and Laos to be finalized in August</a:t>
                      </a:r>
                    </a:p>
                  </a:txBody>
                  <a:tcPr marL="0" marR="0" marT="0" marB="0" anchor="ctr"/>
                </a:tc>
              </a:tr>
              <a:tr h="3027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conference presentations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Abstract submitted to Global Food Security conference 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IPCC expert meeting</a:t>
                      </a:r>
                    </a:p>
                  </a:txBody>
                  <a:tcPr marL="0" marR="0" marT="0" marB="0" anchor="ctr"/>
                </a:tc>
              </a:tr>
              <a:tr h="8201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policy/stakeholder outreach meeting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Contributions to </a:t>
                      </a:r>
                      <a:r>
                        <a:rPr lang="en-US" sz="20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Maziwa</a:t>
                      </a: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Zaidi policy forum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Stakeholder outreach meeting to be organized in Nicaragua in September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127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training workshops for multiple stakeholders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training workshop conducted in Cambodia in May</a:t>
                      </a:r>
                    </a:p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training workshop to be conducted in Nicaragua in September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450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Targeted communication products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To be drafted later in the year</a:t>
                      </a:r>
                    </a:p>
                  </a:txBody>
                  <a:tcPr marL="0" marR="0" marT="0" marB="0" anchor="ctr"/>
                </a:tc>
              </a:tr>
              <a:tr h="4507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Project proposal</a:t>
                      </a:r>
                      <a:endParaRPr lang="en-US" sz="20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Tx/>
                        <a:buChar char="-"/>
                      </a:pPr>
                      <a:r>
                        <a:rPr lang="en-US" sz="20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TBD 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6888" y="764214"/>
            <a:ext cx="10229850" cy="4572000"/>
          </a:xfrm>
        </p:spPr>
        <p:txBody>
          <a:bodyPr/>
          <a:lstStyle/>
          <a:p>
            <a:r>
              <a:rPr lang="en-US" dirty="0" smtClean="0"/>
              <a:t>Towards outcomes?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-579551" y="3606084"/>
            <a:ext cx="5975798" cy="27818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73619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i="1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 of livestock on the </a:t>
            </a:r>
            <a:r>
              <a:rPr lang="en-US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</a:t>
            </a:r>
            <a:br>
              <a:rPr lang="en-US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400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quantification -</a:t>
            </a:r>
            <a:endParaRPr lang="en-US" sz="3400" i="1" dirty="0">
              <a:solidFill>
                <a:srgbClr val="92D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4110" y="1162050"/>
            <a:ext cx="11887200" cy="4572000"/>
          </a:xfrm>
        </p:spPr>
        <p:txBody>
          <a:bodyPr/>
          <a:lstStyle/>
          <a:p>
            <a:r>
              <a:rPr lang="en-US" b="1" dirty="0" smtClean="0"/>
              <a:t>ICARDA</a:t>
            </a:r>
            <a:endParaRPr lang="en-US" sz="1800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 smtClean="0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17883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0" y="0"/>
            <a:ext cx="12192000" cy="663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/>
            <a:r>
              <a:rPr lang="en-GB" altLang="en-US" i="1" dirty="0" smtClean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Rationale</a:t>
            </a:r>
            <a:endParaRPr lang="en-US" alt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4715" y="1429553"/>
            <a:ext cx="734085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 smtClean="0"/>
              <a:t>Livestock 			Environment</a:t>
            </a:r>
            <a:endParaRPr lang="en-US" sz="3800" dirty="0"/>
          </a:p>
        </p:txBody>
      </p:sp>
      <p:sp>
        <p:nvSpPr>
          <p:cNvPr id="12" name="Curved Right Arrow 11"/>
          <p:cNvSpPr/>
          <p:nvPr/>
        </p:nvSpPr>
        <p:spPr>
          <a:xfrm rot="5400000" flipV="1">
            <a:off x="5768949" y="-856267"/>
            <a:ext cx="573087" cy="4245189"/>
          </a:xfrm>
          <a:prstGeom prst="curvedRightArrow">
            <a:avLst>
              <a:gd name="adj1" fmla="val 15166"/>
              <a:gd name="adj2" fmla="val 35368"/>
              <a:gd name="adj3" fmla="val 25000"/>
            </a:avLst>
          </a:prstGeom>
          <a:solidFill>
            <a:srgbClr val="FF3D3D"/>
          </a:solidFill>
          <a:ln>
            <a:solidFill>
              <a:srgbClr val="BB3A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urved Right Arrow 13"/>
          <p:cNvSpPr/>
          <p:nvPr/>
        </p:nvSpPr>
        <p:spPr>
          <a:xfrm rot="16200000" flipV="1">
            <a:off x="5728165" y="171897"/>
            <a:ext cx="573087" cy="4245189"/>
          </a:xfrm>
          <a:prstGeom prst="curvedRightArrow">
            <a:avLst>
              <a:gd name="adj1" fmla="val 15166"/>
              <a:gd name="adj2" fmla="val 35368"/>
              <a:gd name="adj3" fmla="val 25000"/>
            </a:avLst>
          </a:prstGeom>
          <a:solidFill>
            <a:srgbClr val="FF3D3D"/>
          </a:solidFill>
          <a:ln>
            <a:solidFill>
              <a:srgbClr val="BB3A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7583" y="3069842"/>
            <a:ext cx="99296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Cluster 1 is about ASSESSING this 2-way interaction</a:t>
            </a:r>
          </a:p>
          <a:p>
            <a:pPr marL="342900" indent="-342900" algn="ctr">
              <a:buFontTx/>
              <a:buChar char="-"/>
            </a:pPr>
            <a:endParaRPr lang="en-US" sz="2400" dirty="0" smtClean="0"/>
          </a:p>
          <a:p>
            <a:pPr marL="457200" indent="-457200" algn="ctr">
              <a:buFont typeface="+mj-lt"/>
              <a:buAutoNum type="arabicPeriod"/>
            </a:pPr>
            <a:r>
              <a:rPr lang="en-US" sz="2400" dirty="0" smtClean="0"/>
              <a:t>Environmental sustainability of livestock development 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en-US" sz="2400" dirty="0" smtClean="0"/>
              <a:t>Adaptability/robustness/GEC sensitivities of livestock development</a:t>
            </a:r>
          </a:p>
          <a:p>
            <a:pPr marL="342900" indent="-342900" algn="ctr">
              <a:buFontTx/>
              <a:buChar char="-"/>
            </a:pPr>
            <a:endParaRPr lang="en-US" sz="2400" dirty="0" smtClean="0"/>
          </a:p>
          <a:p>
            <a:pPr marL="342900" indent="-342900" algn="ctr">
              <a:buFontTx/>
              <a:buChar char="-"/>
            </a:pPr>
            <a:endParaRPr lang="en-US" sz="2400" dirty="0"/>
          </a:p>
          <a:p>
            <a:pPr algn="ctr"/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olidFill>
                  <a:srgbClr val="FF0000"/>
                </a:solidFill>
              </a:rPr>
              <a:t>Link to technology flagships!!</a:t>
            </a:r>
          </a:p>
          <a:p>
            <a:pPr algn="ctr"/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5642043" y="5836596"/>
            <a:ext cx="6549957" cy="1021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10539569" y="4310361"/>
            <a:ext cx="497625" cy="21543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9755798" y="3927256"/>
            <a:ext cx="497625" cy="21543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43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ADBFE89-45D8-4AA9-B810-2776074BCB1F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sp>
        <p:nvSpPr>
          <p:cNvPr id="18" name="Rectangle 17"/>
          <p:cNvSpPr/>
          <p:nvPr/>
        </p:nvSpPr>
        <p:spPr>
          <a:xfrm>
            <a:off x="5642043" y="5836596"/>
            <a:ext cx="6549957" cy="1021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0"/>
            <a:ext cx="12192000" cy="663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O"/>
            </a:defPPr>
            <a:lvl1pPr algn="ctr">
              <a:lnSpc>
                <a:spcPct val="90000"/>
              </a:lnSpc>
              <a:defRPr sz="4400" i="1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2pPr>
            <a:lvl3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3pPr>
            <a:lvl4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4pPr>
            <a:lvl5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r>
              <a:rPr lang="en-US" altLang="en-US" dirty="0"/>
              <a:t>O</a:t>
            </a:r>
            <a:r>
              <a:rPr lang="en-US" altLang="en-US" dirty="0" smtClean="0"/>
              <a:t>verview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599" y="763074"/>
            <a:ext cx="11200327" cy="4572000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Impact of GEC on livestock development (risks and opportunities)</a:t>
            </a:r>
          </a:p>
          <a:p>
            <a:r>
              <a:rPr lang="en-US" sz="2400" dirty="0" smtClean="0"/>
              <a:t>4.1.1 (ILRI – Mark): HH-type specific GEC sensitivities</a:t>
            </a:r>
          </a:p>
          <a:p>
            <a:r>
              <a:rPr lang="en-US" sz="2400" dirty="0" smtClean="0"/>
              <a:t>4.1.1 (CIAT – An): technology specific GEC sensitivities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Impact of livestock on environment – how to assess?</a:t>
            </a:r>
          </a:p>
          <a:p>
            <a:r>
              <a:rPr lang="en-US" sz="2400" dirty="0" smtClean="0"/>
              <a:t>4.1.2 (ILRI – Randall): water – review key livestock water interactions and issues</a:t>
            </a:r>
          </a:p>
          <a:p>
            <a:r>
              <a:rPr lang="en-US" sz="2400" dirty="0" smtClean="0"/>
              <a:t>4.1.2 (CIAT – An): framework, tools and training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</a:t>
            </a:r>
            <a:r>
              <a:rPr lang="en-US" sz="2400" dirty="0"/>
              <a:t>Impact of livestock </a:t>
            </a:r>
            <a:r>
              <a:rPr lang="en-US" sz="2400" dirty="0" smtClean="0"/>
              <a:t>development on </a:t>
            </a:r>
            <a:r>
              <a:rPr lang="en-US" sz="2400" dirty="0"/>
              <a:t>environment – </a:t>
            </a:r>
            <a:r>
              <a:rPr lang="en-US" sz="2400" dirty="0" smtClean="0"/>
              <a:t>quantification</a:t>
            </a:r>
          </a:p>
          <a:p>
            <a:r>
              <a:rPr lang="en-US" sz="2400" dirty="0" smtClean="0"/>
              <a:t>4.1.3 (ILRI </a:t>
            </a:r>
            <a:r>
              <a:rPr lang="en-US" sz="2400" smtClean="0"/>
              <a:t>– Francesco): </a:t>
            </a:r>
            <a:r>
              <a:rPr lang="en-US" sz="2400" dirty="0"/>
              <a:t>Digital data collection toolbox/platform</a:t>
            </a:r>
            <a:endParaRPr lang="en-US" sz="2400" dirty="0" smtClean="0"/>
          </a:p>
          <a:p>
            <a:r>
              <a:rPr lang="en-US" sz="2400" dirty="0" smtClean="0"/>
              <a:t>4.1.3 (CIAT- Birthe): assessments (E-Africa, LAC, Asia)</a:t>
            </a:r>
          </a:p>
          <a:p>
            <a:r>
              <a:rPr lang="en-US" sz="2400" dirty="0" smtClean="0"/>
              <a:t>4.1.3 (ICARDA – Mounir): rangeland monitoring and assessment (tools and protocols)</a:t>
            </a:r>
          </a:p>
          <a:p>
            <a:endParaRPr lang="en-US" sz="2400" dirty="0"/>
          </a:p>
        </p:txBody>
      </p:sp>
      <p:sp>
        <p:nvSpPr>
          <p:cNvPr id="5" name="Right Arrow 4"/>
          <p:cNvSpPr/>
          <p:nvPr/>
        </p:nvSpPr>
        <p:spPr>
          <a:xfrm rot="10800000">
            <a:off x="609599" y="737307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609599" y="2569331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609598" y="4401355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522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ADBFE89-45D8-4AA9-B810-2776074BCB1F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sp>
        <p:nvSpPr>
          <p:cNvPr id="18" name="Rectangle 17"/>
          <p:cNvSpPr/>
          <p:nvPr/>
        </p:nvSpPr>
        <p:spPr>
          <a:xfrm>
            <a:off x="5642043" y="5836596"/>
            <a:ext cx="6549957" cy="1021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0"/>
            <a:ext cx="12192000" cy="663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O"/>
            </a:defPPr>
            <a:lvl1pPr algn="ctr">
              <a:lnSpc>
                <a:spcPct val="90000"/>
              </a:lnSpc>
              <a:defRPr sz="4400" i="1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2pPr>
            <a:lvl3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3pPr>
            <a:lvl4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4pPr>
            <a:lvl5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r>
              <a:rPr lang="en-US" altLang="en-US" dirty="0" smtClean="0"/>
              <a:t>Household-specific GEC sensitivities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599" y="964129"/>
            <a:ext cx="11200327" cy="4572000"/>
          </a:xfrm>
        </p:spPr>
        <p:txBody>
          <a:bodyPr/>
          <a:lstStyle/>
          <a:p>
            <a:r>
              <a:rPr lang="en-US" dirty="0" smtClean="0"/>
              <a:t>ILRI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236112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8989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ADBFE89-45D8-4AA9-B810-2776074BCB1F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  <p:sp>
        <p:nvSpPr>
          <p:cNvPr id="18" name="Rectangle 17"/>
          <p:cNvSpPr/>
          <p:nvPr/>
        </p:nvSpPr>
        <p:spPr>
          <a:xfrm>
            <a:off x="5642043" y="5836596"/>
            <a:ext cx="6549957" cy="1021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0"/>
            <a:ext cx="12192000" cy="663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O"/>
            </a:defPPr>
            <a:lvl1pPr algn="ctr">
              <a:lnSpc>
                <a:spcPct val="90000"/>
              </a:lnSpc>
              <a:defRPr sz="4400" i="1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2pPr>
            <a:lvl3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3pPr>
            <a:lvl4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4pPr>
            <a:lvl5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r>
              <a:rPr lang="en-US" altLang="en-US" dirty="0" smtClean="0"/>
              <a:t>Technology-specific GEC sensitivities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599" y="674203"/>
            <a:ext cx="11200327" cy="4572000"/>
          </a:xfrm>
        </p:spPr>
        <p:txBody>
          <a:bodyPr/>
          <a:lstStyle/>
          <a:p>
            <a:r>
              <a:rPr lang="en-US" dirty="0" smtClean="0"/>
              <a:t>Discussions (mail and follow-up face 2 face) with flagship leaders and VC coordinators</a:t>
            </a:r>
          </a:p>
          <a:p>
            <a:r>
              <a:rPr lang="en-US" dirty="0" smtClean="0"/>
              <a:t>Identification of case studies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Climate change and livestock breeds (poultry, dairy, small ruminants)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 Migrate </a:t>
            </a:r>
            <a:r>
              <a:rPr lang="en-US" dirty="0">
                <a:sym typeface="Wingdings" panose="05000000000000000000" pitchFamily="2" charset="2"/>
              </a:rPr>
              <a:t>"targeting tools" to </a:t>
            </a:r>
            <a:r>
              <a:rPr lang="en-US" dirty="0" smtClean="0">
                <a:sym typeface="Wingdings" panose="05000000000000000000" pitchFamily="2" charset="2"/>
              </a:rPr>
              <a:t>web: consultant to be hired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Add </a:t>
            </a:r>
            <a:r>
              <a:rPr lang="en-US" dirty="0">
                <a:sym typeface="Wingdings" panose="05000000000000000000" pitchFamily="2" charset="2"/>
              </a:rPr>
              <a:t>relevant country-level </a:t>
            </a:r>
            <a:r>
              <a:rPr lang="en-US" dirty="0" smtClean="0">
                <a:sym typeface="Wingdings" panose="05000000000000000000" pitchFamily="2" charset="2"/>
              </a:rPr>
              <a:t>data: through interns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Work </a:t>
            </a:r>
            <a:r>
              <a:rPr lang="en-US" dirty="0">
                <a:sym typeface="Wingdings" panose="05000000000000000000" pitchFamily="2" charset="2"/>
              </a:rPr>
              <a:t>with Philip </a:t>
            </a:r>
            <a:r>
              <a:rPr lang="en-US" dirty="0" smtClean="0">
                <a:sym typeface="Wingdings" panose="05000000000000000000" pitchFamily="2" charset="2"/>
              </a:rPr>
              <a:t>on </a:t>
            </a:r>
            <a:r>
              <a:rPr lang="en-US" dirty="0">
                <a:sym typeface="Wingdings" panose="05000000000000000000" pitchFamily="2" charset="2"/>
              </a:rPr>
              <a:t>training </a:t>
            </a:r>
            <a:r>
              <a:rPr lang="en-US" dirty="0" smtClean="0">
                <a:sym typeface="Wingdings" panose="05000000000000000000" pitchFamily="2" charset="2"/>
              </a:rPr>
              <a:t>approach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Conduct trainings (based on case studies)</a:t>
            </a:r>
          </a:p>
          <a:p>
            <a:pPr marL="457200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Forages and CC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Initial discussions incl. CCAFS – towards joint proposal</a:t>
            </a:r>
          </a:p>
          <a:p>
            <a:pPr marL="457200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Pigs and heat stress in Uganda (shared with 4.1.3)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236112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997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723"/>
            <a:ext cx="12192000" cy="756494"/>
          </a:xfr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i="1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Pigs and heat stress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EC0D7B-5C25-4078-B1CD-681F71AF534F}" type="slidenum">
              <a:rPr lang="en-US" altLang="en-US" smtClean="0">
                <a:solidFill>
                  <a:prstClr val="black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778217"/>
            <a:ext cx="4480702" cy="278434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4480702" y="817098"/>
          <a:ext cx="3739609" cy="3739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Acrobat Document" r:id="rId4" imgW="6857848" imgH="6857933" progId="AcroExch.Document.DC">
                  <p:embed/>
                </p:oleObj>
              </mc:Choice>
              <mc:Fallback>
                <p:oleObj name="Acrobat Document" r:id="rId4" imgW="6857848" imgH="6857933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80702" y="817098"/>
                        <a:ext cx="3739609" cy="37396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8452391" y="817098"/>
          <a:ext cx="3739609" cy="3739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Acrobat Document" r:id="rId6" imgW="6857848" imgH="6857933" progId="AcroExch.Document.DC">
                  <p:embed/>
                </p:oleObj>
              </mc:Choice>
              <mc:Fallback>
                <p:oleObj name="Acrobat Document" r:id="rId6" imgW="6857848" imgH="6857933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52391" y="817098"/>
                        <a:ext cx="3739609" cy="37396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6135" y="3428753"/>
            <a:ext cx="671818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So far: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Student from </a:t>
            </a:r>
            <a:r>
              <a:rPr lang="en-US" sz="2200" dirty="0" err="1" smtClean="0"/>
              <a:t>UoN</a:t>
            </a:r>
            <a:r>
              <a:rPr lang="en-US" sz="2200" dirty="0" smtClean="0"/>
              <a:t> recruited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Monthly maps produced</a:t>
            </a:r>
          </a:p>
          <a:p>
            <a:pPr marL="342900" indent="-342900">
              <a:buFontTx/>
              <a:buChar char="-"/>
            </a:pPr>
            <a:r>
              <a:rPr lang="en-US" sz="2200" dirty="0"/>
              <a:t>Scoping trip 19-20 </a:t>
            </a:r>
            <a:r>
              <a:rPr lang="en-US" sz="2200" dirty="0" smtClean="0"/>
              <a:t>June</a:t>
            </a:r>
          </a:p>
          <a:p>
            <a:endParaRPr lang="en-US" sz="2200" b="1" dirty="0"/>
          </a:p>
          <a:p>
            <a:r>
              <a:rPr lang="en-US" sz="2200" b="1" dirty="0" smtClean="0"/>
              <a:t>Next steps:</a:t>
            </a:r>
          </a:p>
          <a:p>
            <a:pPr marL="285750" indent="-285750">
              <a:buFontTx/>
              <a:buChar char="-"/>
            </a:pPr>
            <a:r>
              <a:rPr lang="en-US" sz="2200" dirty="0" smtClean="0"/>
              <a:t>Improve index</a:t>
            </a:r>
          </a:p>
          <a:p>
            <a:pPr marL="285750" indent="-285750">
              <a:buFontTx/>
              <a:buChar char="-"/>
            </a:pPr>
            <a:r>
              <a:rPr lang="en-US" sz="2200" dirty="0" smtClean="0"/>
              <a:t>Check current heat stress signs and adaptation options</a:t>
            </a:r>
          </a:p>
          <a:p>
            <a:pPr marL="285750" indent="-285750">
              <a:buFontTx/>
              <a:buChar char="-"/>
            </a:pPr>
            <a:r>
              <a:rPr lang="en-US" sz="2200" dirty="0" smtClean="0"/>
              <a:t>Map future heat stress</a:t>
            </a:r>
          </a:p>
          <a:p>
            <a:pPr marL="285750" indent="-285750">
              <a:buFontTx/>
              <a:buChar char="-"/>
            </a:pPr>
            <a:r>
              <a:rPr lang="en-US" sz="2200" dirty="0" smtClean="0"/>
              <a:t>Recommendations for further adaptation options</a:t>
            </a:r>
            <a:endParaRPr lang="en-US" sz="2200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236112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70773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ADBFE89-45D8-4AA9-B810-2776074BCB1F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  <p:sp>
        <p:nvSpPr>
          <p:cNvPr id="18" name="Rectangle 17"/>
          <p:cNvSpPr/>
          <p:nvPr/>
        </p:nvSpPr>
        <p:spPr>
          <a:xfrm>
            <a:off x="5642043" y="5836596"/>
            <a:ext cx="6549957" cy="1021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0"/>
            <a:ext cx="12192000" cy="663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O"/>
            </a:defPPr>
            <a:lvl1pPr algn="ctr">
              <a:lnSpc>
                <a:spcPct val="90000"/>
              </a:lnSpc>
              <a:defRPr sz="4400" i="1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2pPr>
            <a:lvl3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3pPr>
            <a:lvl4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4pPr>
            <a:lvl5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r>
              <a:rPr lang="en-US" altLang="en-US" dirty="0" smtClean="0"/>
              <a:t>Technology-specific GEC sensitivities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599" y="964129"/>
            <a:ext cx="11200327" cy="4572000"/>
          </a:xfrm>
        </p:spPr>
        <p:txBody>
          <a:bodyPr/>
          <a:lstStyle/>
          <a:p>
            <a:r>
              <a:rPr lang="en-US" sz="3200" dirty="0" smtClean="0"/>
              <a:t>Progress reporting</a:t>
            </a:r>
          </a:p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781907"/>
              </p:ext>
            </p:extLst>
          </p:nvPr>
        </p:nvGraphicFramePr>
        <p:xfrm>
          <a:off x="922422" y="1832177"/>
          <a:ext cx="10491536" cy="3926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52146"/>
                <a:gridCol w="4339390"/>
              </a:tblGrid>
              <a:tr h="2163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Suitability and feasibility maps for selected technological interventions made accessible (current and under GEC scenarios) - Gender norm included in production of </a:t>
                      </a:r>
                      <a:r>
                        <a:rPr lang="en-US" sz="22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feasibility </a:t>
                      </a:r>
                      <a:r>
                        <a:rPr lang="en-US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maps</a:t>
                      </a:r>
                      <a:endParaRPr lang="en-US" sz="22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Tool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exists but being made more accessible.</a:t>
                      </a:r>
                    </a:p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We’ll build capacity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internally and externally to apply and make a range of suitability/feasibility maps.</a:t>
                      </a:r>
                      <a:endParaRPr lang="en-US" sz="2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3066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Internal report identifying GEC risks and opportunities on selected technological interventions</a:t>
                      </a:r>
                      <a:endParaRPr lang="en-US" sz="22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We’ll work with trainees on their own case studies.</a:t>
                      </a:r>
                      <a:endParaRPr lang="en-US" sz="2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456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solidFill>
                            <a:srgbClr val="00B050"/>
                          </a:solidFill>
                          <a:effectLst/>
                        </a:rPr>
                        <a:t>One master student report</a:t>
                      </a:r>
                      <a:endParaRPr lang="en-US" sz="2200" b="0" i="1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On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 Uganda - heat stress.</a:t>
                      </a:r>
                      <a:endParaRPr lang="en-US" sz="2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7" name="Right Arrow 6"/>
          <p:cNvSpPr/>
          <p:nvPr/>
        </p:nvSpPr>
        <p:spPr>
          <a:xfrm rot="10800000">
            <a:off x="236112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9209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ADBFE89-45D8-4AA9-B810-2776074BCB1F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  <p:sp>
        <p:nvSpPr>
          <p:cNvPr id="18" name="Rectangle 17"/>
          <p:cNvSpPr/>
          <p:nvPr/>
        </p:nvSpPr>
        <p:spPr>
          <a:xfrm>
            <a:off x="5642043" y="5836596"/>
            <a:ext cx="6549957" cy="1021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0"/>
            <a:ext cx="12192000" cy="663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O"/>
            </a:defPPr>
            <a:lvl1pPr algn="ctr">
              <a:lnSpc>
                <a:spcPct val="90000"/>
              </a:lnSpc>
              <a:defRPr sz="4400" i="1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2pPr>
            <a:lvl3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3pPr>
            <a:lvl4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4pPr>
            <a:lvl5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r>
              <a:rPr lang="en-US" altLang="en-US" dirty="0" smtClean="0"/>
              <a:t>How to assess impact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599" y="741109"/>
            <a:ext cx="11200327" cy="4572000"/>
          </a:xfrm>
        </p:spPr>
        <p:txBody>
          <a:bodyPr/>
          <a:lstStyle/>
          <a:p>
            <a:r>
              <a:rPr lang="en-US" sz="3200" dirty="0" smtClean="0"/>
              <a:t>ILRI/Water</a:t>
            </a:r>
            <a:endParaRPr lang="en-US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3075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ADBFE89-45D8-4AA9-B810-2776074BCB1F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  <p:sp>
        <p:nvSpPr>
          <p:cNvPr id="18" name="Rectangle 17"/>
          <p:cNvSpPr/>
          <p:nvPr/>
        </p:nvSpPr>
        <p:spPr>
          <a:xfrm>
            <a:off x="5642043" y="5836596"/>
            <a:ext cx="6549957" cy="1021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0"/>
            <a:ext cx="12192000" cy="663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CO"/>
            </a:defPPr>
            <a:lvl1pPr algn="ctr">
              <a:lnSpc>
                <a:spcPct val="90000"/>
              </a:lnSpc>
              <a:defRPr sz="4400" i="1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2pPr>
            <a:lvl3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3pPr>
            <a:lvl4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4pPr>
            <a:lvl5pPr>
              <a:lnSpc>
                <a:spcPct val="90000"/>
              </a:lnSpc>
              <a:defRPr sz="4400">
                <a:latin typeface="Calibri Light" panose="020F0302020204030204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anose="020F0302020204030204" pitchFamily="34" charset="0"/>
              </a:defRPr>
            </a:lvl9pPr>
          </a:lstStyle>
          <a:p>
            <a:r>
              <a:rPr lang="en-US" altLang="en-US" dirty="0" smtClean="0"/>
              <a:t>Framework, tools and training</a:t>
            </a:r>
            <a:endParaRPr lang="en-US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09599" y="651901"/>
            <a:ext cx="11200327" cy="4572000"/>
          </a:xfrm>
        </p:spPr>
        <p:txBody>
          <a:bodyPr/>
          <a:lstStyle/>
          <a:p>
            <a:r>
              <a:rPr lang="en-US" sz="3200" dirty="0" smtClean="0"/>
              <a:t>Output progress reporting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Milestone – framework tested:</a:t>
            </a:r>
          </a:p>
          <a:p>
            <a:pPr lvl="1"/>
            <a:r>
              <a:rPr lang="en-US" dirty="0" smtClean="0"/>
              <a:t>“CLEANED+” – to be agreed how to document/publish</a:t>
            </a:r>
          </a:p>
          <a:p>
            <a:r>
              <a:rPr lang="en-US" dirty="0" smtClean="0"/>
              <a:t>Towards outcomes: presentations at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Maziwa</a:t>
            </a:r>
            <a:r>
              <a:rPr lang="en-US" dirty="0" smtClean="0"/>
              <a:t> Zaidi and GASL; capacity building</a:t>
            </a:r>
          </a:p>
          <a:p>
            <a:pPr lvl="1"/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41299"/>
              </p:ext>
            </p:extLst>
          </p:nvPr>
        </p:nvGraphicFramePr>
        <p:xfrm>
          <a:off x="869353" y="1197305"/>
          <a:ext cx="10661008" cy="36256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93021"/>
                <a:gridCol w="4067987"/>
              </a:tblGrid>
              <a:tr h="8732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One journal paper on combining spatial and household-level data for Sustainable Intensification </a:t>
                      </a:r>
                      <a:endParaRPr lang="en-US" sz="2200" b="0" i="1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Agreed</a:t>
                      </a:r>
                      <a:r>
                        <a:rPr lang="en-US" sz="2200" b="0" i="0" u="none" strike="noStrike" baseline="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 with Mark and Todd but no dates fixed</a:t>
                      </a:r>
                      <a:endParaRPr lang="en-US" sz="2200" b="0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732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 Excel- (and R-based) tools refined, documented and shared</a:t>
                      </a:r>
                      <a:endParaRPr lang="en-US" sz="22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New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 version of excel tool ready;</a:t>
                      </a:r>
                    </a:p>
                    <a:p>
                      <a:pPr algn="l" fontAlgn="b"/>
                      <a:r>
                        <a:rPr lang="en-US" sz="2200" b="0" i="0" u="none" strike="noStrike" baseline="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Still to check if we can include water dimension</a:t>
                      </a:r>
                      <a:endParaRPr lang="en-US" sz="2200" b="0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732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One journal article on the application of environmental ex-ante assessment</a:t>
                      </a:r>
                      <a:endParaRPr lang="en-US" sz="2200" b="0" i="1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Writing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 weeks blocked</a:t>
                      </a:r>
                      <a:endParaRPr lang="en-US" sz="2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8732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Training modules for assessment tools responding to identified training needs</a:t>
                      </a:r>
                      <a:endParaRPr lang="en-US" sz="2200" b="0" i="1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Follow</a:t>
                      </a:r>
                      <a:r>
                        <a:rPr lang="en-US" sz="2200" b="0" i="0" u="none" strike="noStrike" baseline="0" dirty="0" smtClean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 up with Philip needed</a:t>
                      </a:r>
                      <a:endParaRPr lang="en-US" sz="2200" b="0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7" name="Right Arrow 6"/>
          <p:cNvSpPr/>
          <p:nvPr/>
        </p:nvSpPr>
        <p:spPr>
          <a:xfrm>
            <a:off x="326264" y="114500"/>
            <a:ext cx="566670" cy="4346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4E2676F-EC67-4304-A1B8-6D8D768BA4B9}" vid="{E3F71CBF-940D-4F6F-8F7D-7205B868B105}"/>
    </a:ext>
  </a:extLst>
</a:theme>
</file>

<file path=ppt/theme/theme2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4E2676F-EC67-4304-A1B8-6D8D768BA4B9}" vid="{93C49CDC-6748-49AE-8668-FCA2CBAF4484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4E2676F-EC67-4304-A1B8-6D8D768BA4B9}" vid="{C7368034-0F3D-46F3-8093-3050262CC081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4E2676F-EC67-4304-A1B8-6D8D768BA4B9}" vid="{B7666A73-4634-4337-9F18-1405F20DC534}"/>
    </a:ext>
  </a:ext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4E2676F-EC67-4304-A1B8-6D8D768BA4B9}" vid="{474A804D-C6F5-400D-91A7-D9B110BF879C}"/>
    </a:ext>
  </a:ext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4E2676F-EC67-4304-A1B8-6D8D768BA4B9}" vid="{D07B842B-76A0-4341-9E84-274A87CD34C7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CCE13634503544802E82050425161A" ma:contentTypeVersion="0" ma:contentTypeDescription="Create a new document." ma:contentTypeScope="" ma:versionID="b0fb4643783ec9f9c54023d9547c845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21EA7F-B923-4B26-B08F-DAE07838E8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C2DC426-567B-44C3-8EFA-107C3C193D5A}">
  <ds:schemaRefs>
    <ds:schemaRef ds:uri="http://purl.org/dc/dcmitype/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CIAT50_Widescreen PPT_2017</Template>
  <TotalTime>293</TotalTime>
  <Words>1157</Words>
  <Application>Microsoft Office PowerPoint</Application>
  <PresentationFormat>Widescreen</PresentationFormat>
  <Paragraphs>194</Paragraphs>
  <Slides>15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Calibri</vt:lpstr>
      <vt:lpstr>Calibri Light</vt:lpstr>
      <vt:lpstr>Tahoma</vt:lpstr>
      <vt:lpstr>Wingdings</vt:lpstr>
      <vt:lpstr>3_Office Theme</vt:lpstr>
      <vt:lpstr>6_Office Theme</vt:lpstr>
      <vt:lpstr>4_Office Theme</vt:lpstr>
      <vt:lpstr>5_Office Theme</vt:lpstr>
      <vt:lpstr>1_Office Theme</vt:lpstr>
      <vt:lpstr>2_Office Theme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Pigs and heat stress</vt:lpstr>
      <vt:lpstr>PowerPoint Presentation</vt:lpstr>
      <vt:lpstr>PowerPoint Presentation</vt:lpstr>
      <vt:lpstr>PowerPoint Presentation</vt:lpstr>
      <vt:lpstr>Impact of livestock on the environment - quantification -</vt:lpstr>
      <vt:lpstr>Impact of livestock on the environment - quantification -</vt:lpstr>
      <vt:lpstr>PowerPoint Presentation</vt:lpstr>
      <vt:lpstr>PowerPoint Presentation</vt:lpstr>
      <vt:lpstr>PowerPoint Presentation</vt:lpstr>
      <vt:lpstr>Impact of livestock on the environment - quantification -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Notenbaert An</dc:creator>
  <cp:lastModifiedBy>Odongo, Dorine (ILRI)</cp:lastModifiedBy>
  <cp:revision>53</cp:revision>
  <dcterms:created xsi:type="dcterms:W3CDTF">2017-05-26T10:37:05Z</dcterms:created>
  <dcterms:modified xsi:type="dcterms:W3CDTF">2017-06-09T07:20:41Z</dcterms:modified>
</cp:coreProperties>
</file>